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3.jpg" ContentType="image/png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226" r:id="rId2"/>
    <p:sldId id="2351" r:id="rId3"/>
    <p:sldId id="2330" r:id="rId4"/>
    <p:sldId id="2355" r:id="rId5"/>
    <p:sldId id="2357" r:id="rId6"/>
    <p:sldId id="2359" r:id="rId7"/>
    <p:sldId id="2358" r:id="rId8"/>
    <p:sldId id="2360" r:id="rId9"/>
    <p:sldId id="2361" r:id="rId10"/>
    <p:sldId id="2317" r:id="rId11"/>
    <p:sldId id="2362" r:id="rId12"/>
    <p:sldId id="2363" r:id="rId13"/>
    <p:sldId id="2368" r:id="rId14"/>
    <p:sldId id="2333" r:id="rId15"/>
    <p:sldId id="2364" r:id="rId16"/>
    <p:sldId id="2365" r:id="rId17"/>
    <p:sldId id="2366" r:id="rId18"/>
    <p:sldId id="2367" r:id="rId19"/>
    <p:sldId id="2374" r:id="rId20"/>
    <p:sldId id="2318" r:id="rId21"/>
    <p:sldId id="2369" r:id="rId22"/>
    <p:sldId id="2371" r:id="rId23"/>
    <p:sldId id="2370" r:id="rId24"/>
    <p:sldId id="2372" r:id="rId25"/>
    <p:sldId id="2373" r:id="rId26"/>
    <p:sldId id="2375" r:id="rId27"/>
    <p:sldId id="234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3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6AB7B-7FBB-43CF-A910-8CA247743678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7556A-5A3A-455C-9148-5702708A5F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00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的卷积操作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2×2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的池化操作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556A-5A3A-455C-9148-5702708A5F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36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BF2B-855A-467B-A953-113F6FE1E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5DBC91-414D-41EE-BA6F-A1331DC86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0F1FB7-6F92-4234-BA4B-FF0F7294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281C01-5378-4FB3-AAA4-1B417EAE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BDED7-42EE-459E-AD1E-2C802C00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CCA09-EBFB-47EC-8516-B0C84EF9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39C9DE-2B22-40DC-BE1F-F1DCBD7AB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9AEFF5-C6B7-4F33-B106-0262F07F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C15E0-CDB5-43C7-A6B5-AFC529C6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BA9C6-22B2-456A-B69F-0020D243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55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407ACD-DBA1-4A62-9372-63248A23F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F7C1D8-5C7F-4E96-B3EC-306C4E50A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7F665-B955-4AA5-AE13-CFB35B14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1041DE-2BA0-4BDD-BF52-8E67F3FB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13207-5812-427F-983C-C4E8F928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73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25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8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18333" y="0"/>
            <a:ext cx="4070111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70112" y="0"/>
            <a:ext cx="4051778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40222" y="0"/>
            <a:ext cx="4051778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7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0046F-98D5-4F97-AAB9-20938AAE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B1A12-F42E-41BB-BAA9-97AC37D8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AB422-1B1D-492A-8868-A2F43F8E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8B946D-67A6-4C6F-BAD0-1CD50742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50E77-08B0-4A78-8936-9A9206EF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0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A5C17-2506-44EA-B617-474ADCBD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D25A2-E67F-43B2-9DD8-F75446F2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59FF02-8B77-42A3-8A8C-0FE73BC2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C8FD07-BCD9-4679-831C-706C2104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B12BF-80F7-4DDB-A104-375ADC83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3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DC78A-FBCE-4C49-9F66-9AB59503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8F061-5A19-479E-AC4D-6BD1FEC84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E963FB-3E73-4C18-88E5-34B9D524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EB18EB-0C13-497A-9713-DC541737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2E7D08-4B80-45DC-A9FF-67178BBE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5490B6-66D9-42E6-90A0-291467CC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9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D35B6-2363-43CE-92D9-E8ADAAFD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71EC92-7188-4A42-82DA-B3EE7D983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CEDF46-1818-4364-B5FA-C3127054A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1E5209-112B-4ECF-80D5-3871A9072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BE8B30-426F-49CD-AA9E-CD173F64A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CB9971-BCF3-4DA5-BBA6-FDE09F5D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C39E37-32E9-418B-9002-288E8373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1D56EE-3FD1-475F-A4AC-02C686C6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1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D9757-3DA5-4794-8676-F8A257E4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D6ECCF-A9B3-419F-AC31-4A7954E0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1B5E12-E171-44C7-9DCB-154B221A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623F22-EB20-4DDD-A2D1-C0E7AD24C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9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3DA08C-4D17-4CEF-90CD-744C441CA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67383C-F719-4917-9DD2-8BF0872D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62EC59-CF66-4B52-8BEF-C74E217C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D5EB6-32CF-4434-B11D-41B02E040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8E308A-BFDE-4F88-A850-EAA2ACDA6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D50389-84DA-43A6-A2D0-EEB507E96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FC0A8-4466-43AA-8DB1-0BF51F88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E1B3A6-2558-4D53-8514-45BCD4AD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D48060-8E75-4C56-856E-CF068924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6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7E563-EF71-4010-8DD5-F7A3EA0F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E2A2D1-97AF-45FA-AF72-1950371F4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6EE94F-0ABA-4248-B243-C51A735BA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0CF90B-26BB-4118-B596-76967B7D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732184-4C3B-425C-8059-C720B11E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849AF1-A1DF-411F-B500-39546DC3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4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1662F5-D819-4983-9874-9146C4EB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EDF094-BA29-4BDC-A7BC-A58A4BE97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2721B-0019-458F-A945-4C83217A8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87FF-6BB8-4854-ADE0-41569E32F9F3}" type="datetimeFigureOut">
              <a:rPr lang="zh-CN" altLang="en-US" smtClean="0"/>
              <a:t>2018/11/30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2EF48A-655A-4812-B942-DA32CACDE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D0A80-FC38-4ED4-ACEF-F0AD2FF7C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F1F0-DAFB-4EAD-9E04-D38F667DA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6.jpe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gmengmeng/AI-Car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27" b="10927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2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sp>
        <p:nvSpPr>
          <p:cNvPr id="2" name="Snip Single Corner Rectangle 1"/>
          <p:cNvSpPr/>
          <p:nvPr/>
        </p:nvSpPr>
        <p:spPr>
          <a:xfrm>
            <a:off x="4238063" y="1134795"/>
            <a:ext cx="3792075" cy="458841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3574" y="2184507"/>
            <a:ext cx="318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AI-C</a:t>
            </a:r>
            <a:r>
              <a:rPr lang="en-US" altLang="zh-CN" sz="48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第二阶段展示</a:t>
            </a:r>
            <a:r>
              <a:rPr lang="en-US" sz="3200" spc="3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31361" y="4148707"/>
            <a:ext cx="35987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小组成员：江流洋，邓超，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	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龙彦兵，曹琛</a:t>
            </a:r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8895" y="2214314"/>
            <a:ext cx="3268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循迹功能</a:t>
            </a:r>
            <a:endParaRPr lang="en-US" sz="5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16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BA24BCBC-9A18-47F6-9B29-7CBE49205ACA}"/>
              </a:ext>
            </a:extLst>
          </p:cNvPr>
          <p:cNvSpPr/>
          <p:nvPr/>
        </p:nvSpPr>
        <p:spPr>
          <a:xfrm>
            <a:off x="573341" y="432023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红外循迹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5A6439-B87B-4FAE-902D-CC3311B8C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1" b="17255"/>
          <a:stretch/>
        </p:blipFill>
        <p:spPr>
          <a:xfrm>
            <a:off x="4517492" y="676579"/>
            <a:ext cx="3883119" cy="5674659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EA7AFCA-9ABA-4522-873B-2BDF39FD32D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219406" y="3169951"/>
            <a:ext cx="2238664" cy="17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0FED011-2E3D-4D7B-B76C-D85F51D80B7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3379242" y="2730137"/>
            <a:ext cx="2467845" cy="879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CEDF587-2B19-4B44-BE5F-D1FCE91AFC95}"/>
              </a:ext>
            </a:extLst>
          </p:cNvPr>
          <p:cNvSpPr/>
          <p:nvPr/>
        </p:nvSpPr>
        <p:spPr>
          <a:xfrm>
            <a:off x="1479349" y="2238103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8A42490-675D-43D0-9136-0923827522A7}"/>
              </a:ext>
            </a:extLst>
          </p:cNvPr>
          <p:cNvSpPr/>
          <p:nvPr/>
        </p:nvSpPr>
        <p:spPr>
          <a:xfrm>
            <a:off x="9458070" y="2852058"/>
            <a:ext cx="1880489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右红外循迹模块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5A5BE0E-AD7C-469F-AF4B-B5FAEE9DFF04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379242" y="3609766"/>
            <a:ext cx="2896320" cy="128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A036DA1-A10D-4D66-B304-C342B02802F7}"/>
              </a:ext>
            </a:extLst>
          </p:cNvPr>
          <p:cNvSpPr/>
          <p:nvPr/>
        </p:nvSpPr>
        <p:spPr>
          <a:xfrm>
            <a:off x="1479349" y="4400902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左红外循迹模块调节旋钮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A516F9F-1C6C-4CFC-90D6-4C31970E59C1}"/>
              </a:ext>
            </a:extLst>
          </p:cNvPr>
          <p:cNvCxnSpPr>
            <a:cxnSpLocks/>
          </p:cNvCxnSpPr>
          <p:nvPr/>
        </p:nvCxnSpPr>
        <p:spPr>
          <a:xfrm>
            <a:off x="6910041" y="3372776"/>
            <a:ext cx="2548029" cy="172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DBCD756-47F1-474A-818C-1815F8F1A56D}"/>
              </a:ext>
            </a:extLst>
          </p:cNvPr>
          <p:cNvSpPr/>
          <p:nvPr/>
        </p:nvSpPr>
        <p:spPr>
          <a:xfrm>
            <a:off x="9463565" y="4623354"/>
            <a:ext cx="1899893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左红外循迹模块</a:t>
            </a:r>
            <a:endParaRPr lang="en-US" altLang="zh-CN" dirty="0"/>
          </a:p>
          <a:p>
            <a:pPr algn="ctr"/>
            <a:r>
              <a:rPr lang="zh-CN" altLang="en-US" dirty="0"/>
              <a:t>调节旋钮</a:t>
            </a:r>
          </a:p>
        </p:txBody>
      </p:sp>
    </p:spTree>
    <p:extLst>
      <p:ext uri="{BB962C8B-B14F-4D97-AF65-F5344CB8AC3E}">
        <p14:creationId xmlns:p14="http://schemas.microsoft.com/office/powerpoint/2010/main" val="6332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BA24BCBC-9A18-47F6-9B29-7CBE49205ACA}"/>
              </a:ext>
            </a:extLst>
          </p:cNvPr>
          <p:cNvSpPr/>
          <p:nvPr/>
        </p:nvSpPr>
        <p:spPr>
          <a:xfrm>
            <a:off x="573341" y="432023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红外循迹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A1DD51-E75C-4583-B56F-F7F71F16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41" y="1188335"/>
            <a:ext cx="11469189" cy="5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3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0" y="432023"/>
            <a:ext cx="3641609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避障、循迹展示视频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第二次展示视频定稿">
            <a:hlinkClick r:id="" action="ppaction://media"/>
            <a:extLst>
              <a:ext uri="{FF2B5EF4-FFF2-40B4-BE49-F238E27FC236}">
                <a16:creationId xmlns:a16="http://schemas.microsoft.com/office/drawing/2014/main" id="{D80F4EBF-1419-4D7F-8FEB-374945407E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7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0540" y="2390254"/>
            <a:ext cx="340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遥控功能</a:t>
            </a:r>
            <a:endParaRPr lang="en-US" sz="5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095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遥控功能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Snip Single Corner Rectangle 1">
            <a:extLst>
              <a:ext uri="{FF2B5EF4-FFF2-40B4-BE49-F238E27FC236}">
                <a16:creationId xmlns:a16="http://schemas.microsoft.com/office/drawing/2014/main" id="{BAD310D1-069E-4979-9635-979125195D71}"/>
              </a:ext>
            </a:extLst>
          </p:cNvPr>
          <p:cNvSpPr/>
          <p:nvPr/>
        </p:nvSpPr>
        <p:spPr>
          <a:xfrm>
            <a:off x="2704018" y="875683"/>
            <a:ext cx="7149736" cy="520856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DCCAAD-F9AA-4B94-A145-B28C5B05ED1B}"/>
              </a:ext>
            </a:extLst>
          </p:cNvPr>
          <p:cNvSpPr/>
          <p:nvPr/>
        </p:nvSpPr>
        <p:spPr>
          <a:xfrm>
            <a:off x="3596645" y="2749728"/>
            <a:ext cx="2090058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遥控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60ECEE4-8F92-40EE-B89E-56E9544C8D7D}"/>
              </a:ext>
            </a:extLst>
          </p:cNvPr>
          <p:cNvSpPr/>
          <p:nvPr/>
        </p:nvSpPr>
        <p:spPr>
          <a:xfrm>
            <a:off x="6762210" y="1783077"/>
            <a:ext cx="2442755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红外遥控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C2FDF1B-CA1F-467D-9E78-4D9BD9EB4B56}"/>
              </a:ext>
            </a:extLst>
          </p:cNvPr>
          <p:cNvSpPr/>
          <p:nvPr/>
        </p:nvSpPr>
        <p:spPr>
          <a:xfrm>
            <a:off x="6762210" y="3877489"/>
            <a:ext cx="2442756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蓝牙遥控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8ED3043A-4EB9-42E5-8AA8-63DDEC510946}"/>
              </a:ext>
            </a:extLst>
          </p:cNvPr>
          <p:cNvSpPr/>
          <p:nvPr/>
        </p:nvSpPr>
        <p:spPr>
          <a:xfrm>
            <a:off x="5965377" y="2098762"/>
            <a:ext cx="627018" cy="2386148"/>
          </a:xfrm>
          <a:prstGeom prst="leftBrace">
            <a:avLst>
              <a:gd name="adj1" fmla="val 55555"/>
              <a:gd name="adj2" fmla="val 4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7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6FB74-A6D2-4E35-944E-071AB92D4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3" r="109" b="14540"/>
          <a:stretch/>
        </p:blipFill>
        <p:spPr>
          <a:xfrm>
            <a:off x="573341" y="1515292"/>
            <a:ext cx="3853407" cy="5233852"/>
          </a:xfrm>
          <a:prstGeom prst="rect">
            <a:avLst/>
          </a:prstGeom>
        </p:spPr>
      </p:pic>
      <p:sp>
        <p:nvSpPr>
          <p:cNvPr id="11" name="加号 10">
            <a:extLst>
              <a:ext uri="{FF2B5EF4-FFF2-40B4-BE49-F238E27FC236}">
                <a16:creationId xmlns:a16="http://schemas.microsoft.com/office/drawing/2014/main" id="{2A385AC0-2727-4D0B-A7A3-41996C55C9C3}"/>
              </a:ext>
            </a:extLst>
          </p:cNvPr>
          <p:cNvSpPr/>
          <p:nvPr/>
        </p:nvSpPr>
        <p:spPr>
          <a:xfrm>
            <a:off x="5129348" y="2699657"/>
            <a:ext cx="2194560" cy="1645920"/>
          </a:xfrm>
          <a:prstGeom prst="mathPlus">
            <a:avLst>
              <a:gd name="adj1" fmla="val 21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97DF77-FBA4-42B0-8FC4-E2B3EF69A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94" y="1654630"/>
            <a:ext cx="3775733" cy="48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9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0E3A1B-487E-4070-A3AD-93B11775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542" y="130615"/>
            <a:ext cx="6535770" cy="6596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946F26-C750-412A-8742-2446E44DA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542" y="95781"/>
            <a:ext cx="6535770" cy="65967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1BC385-E880-4470-A3B4-4AAAAFCE2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8" y="1710006"/>
            <a:ext cx="556126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EB9194-2F3B-485F-B984-6AC3D29E9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36" r="335" b="826"/>
          <a:stretch/>
        </p:blipFill>
        <p:spPr>
          <a:xfrm>
            <a:off x="2890698" y="163286"/>
            <a:ext cx="3844698" cy="65314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082026-3ED3-4046-9581-067BC8A27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" r="335" b="5746"/>
          <a:stretch/>
        </p:blipFill>
        <p:spPr>
          <a:xfrm>
            <a:off x="7371795" y="163286"/>
            <a:ext cx="4053847" cy="655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D6E10025-44B0-4F7E-9CE1-843110768C71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蓝牙遥控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F4E0EA-C276-49D7-998D-3F67F2957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0" r="-281"/>
          <a:stretch/>
        </p:blipFill>
        <p:spPr>
          <a:xfrm>
            <a:off x="3574474" y="363640"/>
            <a:ext cx="4378036" cy="61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41" r="5841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508" r="28508"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03" r="5503"/>
          <a:stretch>
            <a:fillRect/>
          </a:stretch>
        </p:blipFill>
        <p:spPr/>
      </p:pic>
      <p:sp>
        <p:nvSpPr>
          <p:cNvPr id="32" name="Rectangle 31"/>
          <p:cNvSpPr/>
          <p:nvPr/>
        </p:nvSpPr>
        <p:spPr>
          <a:xfrm>
            <a:off x="-16741" y="0"/>
            <a:ext cx="4049280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70639" y="0"/>
            <a:ext cx="4050723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21362" y="0"/>
            <a:ext cx="4069051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74113" y="2901408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750" dirty="0">
                <a:solidFill>
                  <a:schemeClr val="bg1"/>
                </a:solidFill>
                <a:cs typeface="+mn-ea"/>
                <a:sym typeface="+mn-lt"/>
              </a:rPr>
              <a:t>功能展示</a:t>
            </a:r>
            <a:endParaRPr lang="en-US" sz="28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771646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030827" y="2227873"/>
            <a:ext cx="2092246" cy="413940"/>
            <a:chOff x="4383584" y="10004876"/>
            <a:chExt cx="6126514" cy="1212098"/>
          </a:xfrm>
        </p:grpSpPr>
        <p:sp>
          <p:nvSpPr>
            <p:cNvPr id="30" name="Rectangle 29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9666" y="10138291"/>
              <a:ext cx="4018931" cy="99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750" dirty="0">
                  <a:solidFill>
                    <a:schemeClr val="bg1"/>
                  </a:solidFill>
                  <a:cs typeface="+mn-ea"/>
                  <a:sym typeface="+mn-lt"/>
                </a:rPr>
                <a:t>PART2</a:t>
              </a:r>
              <a:r>
                <a:rPr lang="en-US" sz="1000" spc="7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sp>
        <p:nvSpPr>
          <p:cNvPr id="15" name="Picture Placeholder 4"/>
          <p:cNvSpPr txBox="1">
            <a:spLocks/>
          </p:cNvSpPr>
          <p:nvPr/>
        </p:nvSpPr>
        <p:spPr>
          <a:xfrm>
            <a:off x="10969" y="0"/>
            <a:ext cx="4050723" cy="6858000"/>
          </a:xfrm>
          <a:prstGeom prst="rect">
            <a:avLst/>
          </a:prstGeom>
        </p:spPr>
        <p:txBody>
          <a:bodyPr/>
          <a:lstStyle/>
          <a:p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563" y="2901408"/>
            <a:ext cx="3371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750" dirty="0">
                <a:solidFill>
                  <a:schemeClr val="bg1"/>
                </a:solidFill>
                <a:cs typeface="+mn-ea"/>
                <a:sym typeface="+mn-lt"/>
              </a:rPr>
              <a:t>功能实现与分析</a:t>
            </a:r>
            <a:endParaRPr lang="en-US" sz="28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11976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71157" y="2227873"/>
            <a:ext cx="2092246" cy="413940"/>
            <a:chOff x="4383584" y="10004876"/>
            <a:chExt cx="6126514" cy="1212098"/>
          </a:xfrm>
        </p:grpSpPr>
        <p:sp>
          <p:nvSpPr>
            <p:cNvPr id="22" name="Rectangle 21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85614" y="10138291"/>
              <a:ext cx="3634028" cy="99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750" dirty="0">
                  <a:solidFill>
                    <a:schemeClr val="bg1"/>
                  </a:solidFill>
                  <a:cs typeface="+mn-ea"/>
                  <a:sym typeface="+mn-lt"/>
                </a:rPr>
                <a:t>PART1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9031623" y="2901408"/>
            <a:ext cx="221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750" dirty="0">
                <a:solidFill>
                  <a:schemeClr val="bg1"/>
                </a:solidFill>
                <a:cs typeface="+mn-ea"/>
                <a:sym typeface="+mn-lt"/>
              </a:rPr>
              <a:t>后期目标</a:t>
            </a:r>
            <a:endParaRPr lang="en-US" sz="3200" spc="7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8831750" y="3742821"/>
            <a:ext cx="2610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9090931" y="2227872"/>
            <a:ext cx="2092246" cy="413940"/>
            <a:chOff x="4383584" y="10004876"/>
            <a:chExt cx="6126514" cy="1212098"/>
          </a:xfrm>
        </p:grpSpPr>
        <p:sp>
          <p:nvSpPr>
            <p:cNvPr id="46" name="Rectangle 45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cs typeface="+mn-ea"/>
                <a:sym typeface="+mn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10703" y="10112789"/>
              <a:ext cx="4234850" cy="1081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pc="750" dirty="0">
                  <a:solidFill>
                    <a:schemeClr val="bg1"/>
                  </a:solidFill>
                  <a:cs typeface="+mn-ea"/>
                  <a:sym typeface="+mn-lt"/>
                </a:rPr>
                <a:t>PART3</a:t>
              </a:r>
              <a:r>
                <a:rPr lang="en-US" sz="1000" spc="7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5652" y="2748349"/>
            <a:ext cx="340712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750" spc="300" dirty="0">
                <a:solidFill>
                  <a:schemeClr val="bg1"/>
                </a:solidFill>
                <a:cs typeface="+mn-ea"/>
                <a:sym typeface="+mn-lt"/>
              </a:rPr>
              <a:t>后期任务</a:t>
            </a:r>
            <a:endParaRPr lang="en-US" altLang="zh-CN" sz="575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3207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B0177A4-EE04-4612-BED2-C8D7E02D65E9}"/>
              </a:ext>
            </a:extLst>
          </p:cNvPr>
          <p:cNvSpPr/>
          <p:nvPr/>
        </p:nvSpPr>
        <p:spPr>
          <a:xfrm>
            <a:off x="1587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0F37533D-72D8-4D9F-AD2F-25D970712EC5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Snip Single Corner Rectangle 1">
            <a:extLst>
              <a:ext uri="{FF2B5EF4-FFF2-40B4-BE49-F238E27FC236}">
                <a16:creationId xmlns:a16="http://schemas.microsoft.com/office/drawing/2014/main" id="{E8B52435-CA5E-4A5C-807C-90244FAACC4A}"/>
              </a:ext>
            </a:extLst>
          </p:cNvPr>
          <p:cNvSpPr/>
          <p:nvPr/>
        </p:nvSpPr>
        <p:spPr>
          <a:xfrm>
            <a:off x="2751909" y="376626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基于</a:t>
            </a:r>
            <a:r>
              <a:rPr lang="en-US" altLang="zh-CN" sz="3600" dirty="0" err="1">
                <a:solidFill>
                  <a:schemeClr val="tx1"/>
                </a:solidFill>
                <a:cs typeface="+mn-ea"/>
                <a:sym typeface="+mn-lt"/>
              </a:rPr>
              <a:t>LeNet</a:t>
            </a:r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的交通标识的图像识别</a:t>
            </a:r>
            <a:endParaRPr lang="en-US" sz="3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BBF7C5E-5D37-4809-9046-CE6C9EF32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92" y="3404828"/>
            <a:ext cx="3209753" cy="30385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879F05-4891-472D-AFDD-CC9776494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39" y="3404828"/>
            <a:ext cx="4557849" cy="3038566"/>
          </a:xfrm>
          <a:prstGeom prst="rect">
            <a:avLst/>
          </a:prstGeom>
        </p:spPr>
      </p:pic>
      <p:sp>
        <p:nvSpPr>
          <p:cNvPr id="19" name="Snip Single Corner Rectangle 1">
            <a:extLst>
              <a:ext uri="{FF2B5EF4-FFF2-40B4-BE49-F238E27FC236}">
                <a16:creationId xmlns:a16="http://schemas.microsoft.com/office/drawing/2014/main" id="{964C6BB9-7F85-4421-B99F-439E093493AF}"/>
              </a:ext>
            </a:extLst>
          </p:cNvPr>
          <p:cNvSpPr/>
          <p:nvPr/>
        </p:nvSpPr>
        <p:spPr>
          <a:xfrm>
            <a:off x="2751909" y="2527420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</a:rPr>
              <a:t>Python 3.5</a:t>
            </a:r>
            <a:r>
              <a:rPr lang="zh-CN" altLang="en-US" sz="4400" dirty="0">
                <a:solidFill>
                  <a:schemeClr val="tx1"/>
                </a:solidFill>
              </a:rPr>
              <a:t>与</a:t>
            </a:r>
            <a:r>
              <a:rPr lang="en-US" altLang="zh-CN" sz="4400" dirty="0" err="1">
                <a:solidFill>
                  <a:schemeClr val="tx1"/>
                </a:solidFill>
              </a:rPr>
              <a:t>Tensorflow</a:t>
            </a:r>
            <a:endParaRPr lang="en-US" sz="7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Snip Single Corner Rectangle 1">
            <a:extLst>
              <a:ext uri="{FF2B5EF4-FFF2-40B4-BE49-F238E27FC236}">
                <a16:creationId xmlns:a16="http://schemas.microsoft.com/office/drawing/2014/main" id="{086A5FD8-7F3F-424B-A3A4-6CD07F012649}"/>
              </a:ext>
            </a:extLst>
          </p:cNvPr>
          <p:cNvSpPr/>
          <p:nvPr/>
        </p:nvSpPr>
        <p:spPr>
          <a:xfrm>
            <a:off x="2751909" y="4833033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+mn-ea"/>
                <a:sym typeface="+mn-lt"/>
              </a:rPr>
              <a:t> German Traffic Sign Dataset</a:t>
            </a:r>
          </a:p>
        </p:txBody>
      </p:sp>
    </p:spTree>
    <p:extLst>
      <p:ext uri="{BB962C8B-B14F-4D97-AF65-F5344CB8AC3E}">
        <p14:creationId xmlns:p14="http://schemas.microsoft.com/office/powerpoint/2010/main" val="98734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3175" y="8"/>
            <a:ext cx="12188825" cy="68928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Snip Single Corner Rectangle 1">
            <a:extLst>
              <a:ext uri="{FF2B5EF4-FFF2-40B4-BE49-F238E27FC236}">
                <a16:creationId xmlns:a16="http://schemas.microsoft.com/office/drawing/2014/main" id="{533A1C71-9194-4828-9B00-95FF4BFC2DB7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Snip Single Corner Rectangle 1">
            <a:extLst>
              <a:ext uri="{FF2B5EF4-FFF2-40B4-BE49-F238E27FC236}">
                <a16:creationId xmlns:a16="http://schemas.microsoft.com/office/drawing/2014/main" id="{E0C8F9FD-5263-408E-8CD2-006C4E7DBC1A}"/>
              </a:ext>
            </a:extLst>
          </p:cNvPr>
          <p:cNvSpPr/>
          <p:nvPr/>
        </p:nvSpPr>
        <p:spPr>
          <a:xfrm>
            <a:off x="2695303" y="1875002"/>
            <a:ext cx="8534400" cy="364623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预处理过程：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① 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将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RGB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图片转成灰度图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② 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归一化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B45EC0-B7A1-49AD-A10F-F7DC3AF3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1586"/>
            <a:ext cx="5753100" cy="1266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576D36-D81B-4352-B21E-EF48BF81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49453"/>
            <a:ext cx="5876925" cy="1371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7AEC5A-2B6F-41FB-BF25-B339075DB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945519"/>
            <a:ext cx="5753100" cy="1266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2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FB32F101-E1B8-4ED0-83C4-72BA388AD5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8" b="109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73123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B0177A4-EE04-4612-BED2-C8D7E02D65E9}"/>
              </a:ext>
            </a:extLst>
          </p:cNvPr>
          <p:cNvSpPr/>
          <p:nvPr/>
        </p:nvSpPr>
        <p:spPr>
          <a:xfrm>
            <a:off x="1587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6" name="Snip Single Corner Rectangle 1">
            <a:extLst>
              <a:ext uri="{FF2B5EF4-FFF2-40B4-BE49-F238E27FC236}">
                <a16:creationId xmlns:a16="http://schemas.microsoft.com/office/drawing/2014/main" id="{0F37533D-72D8-4D9F-AD2F-25D970712EC5}"/>
              </a:ext>
            </a:extLst>
          </p:cNvPr>
          <p:cNvSpPr/>
          <p:nvPr/>
        </p:nvSpPr>
        <p:spPr>
          <a:xfrm>
            <a:off x="573341" y="414606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机器学习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Snip Single Corner Rectangle 1">
            <a:extLst>
              <a:ext uri="{FF2B5EF4-FFF2-40B4-BE49-F238E27FC236}">
                <a16:creationId xmlns:a16="http://schemas.microsoft.com/office/drawing/2014/main" id="{E8B52435-CA5E-4A5C-807C-90244FAACC4A}"/>
              </a:ext>
            </a:extLst>
          </p:cNvPr>
          <p:cNvSpPr/>
          <p:nvPr/>
        </p:nvSpPr>
        <p:spPr>
          <a:xfrm>
            <a:off x="2751909" y="1562017"/>
            <a:ext cx="7149736" cy="1428205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cs typeface="+mn-ea"/>
                <a:sym typeface="+mn-lt"/>
              </a:rPr>
              <a:t>小车的自动驾驶</a:t>
            </a:r>
            <a:endParaRPr lang="en-US" sz="3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Snip Single Corner Rectangle 1">
            <a:extLst>
              <a:ext uri="{FF2B5EF4-FFF2-40B4-BE49-F238E27FC236}">
                <a16:creationId xmlns:a16="http://schemas.microsoft.com/office/drawing/2014/main" id="{5BE7B92B-2FC9-4E07-9ED6-5DB3B35E5558}"/>
              </a:ext>
            </a:extLst>
          </p:cNvPr>
          <p:cNvSpPr/>
          <p:nvPr/>
        </p:nvSpPr>
        <p:spPr>
          <a:xfrm>
            <a:off x="2059577" y="3317966"/>
            <a:ext cx="8534400" cy="3125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道路边缘检测：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Helvetica Neue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① 进行滤波处理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② Canny边缘检测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</a:rPr>
              <a:t>③ 利用Hough变换进行道路检测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ea typeface="var(--monospace)"/>
              </a:rPr>
              <a:t> 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ea typeface="var(--monospace)"/>
            </a:endParaRPr>
          </a:p>
        </p:txBody>
      </p:sp>
    </p:spTree>
    <p:extLst>
      <p:ext uri="{BB962C8B-B14F-4D97-AF65-F5344CB8AC3E}">
        <p14:creationId xmlns:p14="http://schemas.microsoft.com/office/powerpoint/2010/main" val="358065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3175" y="8"/>
            <a:ext cx="12188825" cy="68928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D8D406-9E34-42CB-A96D-01EDA2577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51" y="3701413"/>
            <a:ext cx="4637559" cy="31249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9DDFDD-EF61-4CEA-A681-DFBFEBA5E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4" y="428981"/>
            <a:ext cx="4638398" cy="3125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0ACCC8-DB10-4C2B-A398-8CD1D6BAD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3" y="3701413"/>
            <a:ext cx="4637559" cy="31249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EAB531-E0CD-4D90-BA1A-0D60F23EE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51" y="428981"/>
            <a:ext cx="4638398" cy="31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2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B0177A4-EE04-4612-BED2-C8D7E02D65E9}"/>
              </a:ext>
            </a:extLst>
          </p:cNvPr>
          <p:cNvSpPr/>
          <p:nvPr/>
        </p:nvSpPr>
        <p:spPr>
          <a:xfrm>
            <a:off x="1587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Snip Single Corner Rectangle 1">
            <a:extLst>
              <a:ext uri="{FF2B5EF4-FFF2-40B4-BE49-F238E27FC236}">
                <a16:creationId xmlns:a16="http://schemas.microsoft.com/office/drawing/2014/main" id="{20CCCA53-6F02-4D72-9500-38E8DA328767}"/>
              </a:ext>
            </a:extLst>
          </p:cNvPr>
          <p:cNvSpPr/>
          <p:nvPr/>
        </p:nvSpPr>
        <p:spPr>
          <a:xfrm>
            <a:off x="1874981" y="93436"/>
            <a:ext cx="8885645" cy="3776601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3600" dirty="0">
                <a:solidFill>
                  <a:schemeClr val="tx1"/>
                </a:solidFill>
                <a:cs typeface="+mn-ea"/>
                <a:sym typeface="+mn-lt"/>
              </a:rPr>
              <a:t>Github :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3600" dirty="0">
                <a:solidFill>
                  <a:schemeClr val="tx1"/>
                </a:solidFill>
                <a:cs typeface="+mn-ea"/>
                <a:sym typeface="+mn-lt"/>
                <a:hlinkClick r:id="rId3"/>
              </a:rPr>
              <a:t>https://github.com/jaingmengmeng/AI-Car</a:t>
            </a:r>
            <a:endParaRPr lang="en-US" altLang="zh-CN" sz="36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3600" dirty="0">
                <a:solidFill>
                  <a:schemeClr val="tx1"/>
                </a:solidFill>
                <a:cs typeface="+mn-ea"/>
                <a:sym typeface="+mn-lt"/>
              </a:rPr>
              <a:t>Welcome to watch and fork it !</a:t>
            </a:r>
            <a:endParaRPr lang="en-US" sz="3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F64B58-717B-477A-B3B5-B9D92983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394" y="2629806"/>
            <a:ext cx="8885645" cy="39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67" r="5567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14" r="24514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6067210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7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8170" y="4038538"/>
            <a:ext cx="1608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>
                <a:solidFill>
                  <a:schemeClr val="tx2"/>
                </a:solidFill>
                <a:cs typeface="+mn-ea"/>
                <a:sym typeface="+mn-lt"/>
              </a:rPr>
              <a:t>LEARN</a:t>
            </a:r>
            <a:endParaRPr lang="en-US" sz="1400" spc="6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65112E-4B2E-456F-AA73-B384CC30B0DD}"/>
              </a:ext>
            </a:extLst>
          </p:cNvPr>
          <p:cNvSpPr txBox="1"/>
          <p:nvPr/>
        </p:nvSpPr>
        <p:spPr>
          <a:xfrm>
            <a:off x="4561967" y="3044279"/>
            <a:ext cx="3068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谢谢大家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95B84660-1900-46C6-82FC-6225E0655F0D}"/>
              </a:ext>
            </a:extLst>
          </p:cNvPr>
          <p:cNvSpPr/>
          <p:nvPr/>
        </p:nvSpPr>
        <p:spPr>
          <a:xfrm rot="16200000">
            <a:off x="4058261" y="1607182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117428" y="1450428"/>
            <a:ext cx="3957145" cy="3957145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8895" y="2214314"/>
            <a:ext cx="34071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cs typeface="+mn-ea"/>
                <a:sym typeface="+mn-lt"/>
              </a:rPr>
              <a:t>AI-C</a:t>
            </a:r>
            <a:r>
              <a:rPr lang="en-US" altLang="zh-CN" sz="5400" spc="3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</a:p>
          <a:p>
            <a:pPr algn="ctr"/>
            <a:r>
              <a:rPr lang="zh-CN" altLang="en-US" sz="5400" spc="300" dirty="0">
                <a:solidFill>
                  <a:schemeClr val="bg1"/>
                </a:solidFill>
                <a:cs typeface="+mn-ea"/>
                <a:sym typeface="+mn-lt"/>
              </a:rPr>
              <a:t>避障功能</a:t>
            </a:r>
            <a:endParaRPr lang="en-US" altLang="zh-CN" sz="54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sz="4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8832426B-6916-477B-B354-BB0B15870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1" name="Snip Single Corner Rectangle 1">
            <a:extLst>
              <a:ext uri="{FF2B5EF4-FFF2-40B4-BE49-F238E27FC236}">
                <a16:creationId xmlns:a16="http://schemas.microsoft.com/office/drawing/2014/main" id="{C37DA6A4-E204-43DD-84AE-F207FB2E6B4A}"/>
              </a:ext>
            </a:extLst>
          </p:cNvPr>
          <p:cNvSpPr/>
          <p:nvPr/>
        </p:nvSpPr>
        <p:spPr>
          <a:xfrm>
            <a:off x="2560321" y="809898"/>
            <a:ext cx="7149736" cy="5208562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70B6D4-B8AF-4B69-870E-DF82F0D7E134}"/>
              </a:ext>
            </a:extLst>
          </p:cNvPr>
          <p:cNvSpPr/>
          <p:nvPr/>
        </p:nvSpPr>
        <p:spPr>
          <a:xfrm>
            <a:off x="3187343" y="2749728"/>
            <a:ext cx="2090058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避障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AEB5F37-FE2A-4C35-BB48-EAB5F9D17CA2}"/>
              </a:ext>
            </a:extLst>
          </p:cNvPr>
          <p:cNvSpPr/>
          <p:nvPr/>
        </p:nvSpPr>
        <p:spPr>
          <a:xfrm>
            <a:off x="6352908" y="1783077"/>
            <a:ext cx="2442755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红外避障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D166F7E-6325-4EA7-A5C5-A7BD7F757CE1}"/>
              </a:ext>
            </a:extLst>
          </p:cNvPr>
          <p:cNvSpPr/>
          <p:nvPr/>
        </p:nvSpPr>
        <p:spPr>
          <a:xfrm>
            <a:off x="6352908" y="3877489"/>
            <a:ext cx="2442756" cy="966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超声波避障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754DECB7-D503-43D1-AE5E-C1E03E20008E}"/>
              </a:ext>
            </a:extLst>
          </p:cNvPr>
          <p:cNvSpPr/>
          <p:nvPr/>
        </p:nvSpPr>
        <p:spPr>
          <a:xfrm>
            <a:off x="5556075" y="2098762"/>
            <a:ext cx="627018" cy="2386148"/>
          </a:xfrm>
          <a:prstGeom prst="leftBrace">
            <a:avLst>
              <a:gd name="adj1" fmla="val 55555"/>
              <a:gd name="adj2" fmla="val 4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Snip Single Corner Rectangle 1">
            <a:extLst>
              <a:ext uri="{FF2B5EF4-FFF2-40B4-BE49-F238E27FC236}">
                <a16:creationId xmlns:a16="http://schemas.microsoft.com/office/drawing/2014/main" id="{5612C974-9F9D-4616-9C84-7616B36FDC29}"/>
              </a:ext>
            </a:extLst>
          </p:cNvPr>
          <p:cNvSpPr/>
          <p:nvPr/>
        </p:nvSpPr>
        <p:spPr>
          <a:xfrm>
            <a:off x="391968" y="390184"/>
            <a:ext cx="1899893" cy="839428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避障功能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234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2110827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红外避障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050FEA-AF4B-4847-97DE-0C39572BA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73" y="206137"/>
            <a:ext cx="4834294" cy="644572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DCF4D39-7243-45AF-81D8-E8FE4E213715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2684168" y="4423954"/>
            <a:ext cx="4571686" cy="46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0C0E625-A702-4738-90FF-17AD94B80E4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684168" y="2730137"/>
            <a:ext cx="4162383" cy="1693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49C3DE7-90F9-41DA-87FF-19DB1B0A7868}"/>
              </a:ext>
            </a:extLst>
          </p:cNvPr>
          <p:cNvSpPr/>
          <p:nvPr/>
        </p:nvSpPr>
        <p:spPr>
          <a:xfrm>
            <a:off x="889888" y="2238103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红外接收器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90903FD-2FDB-45F3-9F11-FA1CC8ED5414}"/>
              </a:ext>
            </a:extLst>
          </p:cNvPr>
          <p:cNvSpPr/>
          <p:nvPr/>
        </p:nvSpPr>
        <p:spPr>
          <a:xfrm>
            <a:off x="889888" y="3931920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红外发射器</a:t>
            </a:r>
          </a:p>
        </p:txBody>
      </p:sp>
    </p:spTree>
    <p:extLst>
      <p:ext uri="{BB962C8B-B14F-4D97-AF65-F5344CB8AC3E}">
        <p14:creationId xmlns:p14="http://schemas.microsoft.com/office/powerpoint/2010/main" val="37262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12381" y="292686"/>
            <a:ext cx="2579161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红外避障代码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ACDD98-704D-4A9F-96C3-58D5BE158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11" y="1107719"/>
            <a:ext cx="9808028" cy="57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2" y="432023"/>
            <a:ext cx="2187276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552E1-3462-480A-8E2D-222D444E0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22" y="484415"/>
            <a:ext cx="3878763" cy="615042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DCF4D39-7243-45AF-81D8-E8FE4E213715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3379242" y="3814354"/>
            <a:ext cx="4876486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0C0E625-A702-4738-90FF-17AD94B80E4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379242" y="2730137"/>
            <a:ext cx="2647092" cy="69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49C3DE7-90F9-41DA-87FF-19DB1B0A7868}"/>
              </a:ext>
            </a:extLst>
          </p:cNvPr>
          <p:cNvSpPr/>
          <p:nvPr/>
        </p:nvSpPr>
        <p:spPr>
          <a:xfrm>
            <a:off x="1584962" y="2238103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超声波接收器触发脚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90903FD-2FDB-45F3-9F11-FA1CC8ED5414}"/>
              </a:ext>
            </a:extLst>
          </p:cNvPr>
          <p:cNvSpPr/>
          <p:nvPr/>
        </p:nvSpPr>
        <p:spPr>
          <a:xfrm>
            <a:off x="1584962" y="3931920"/>
            <a:ext cx="1794280" cy="984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超声波发射器回声脚</a:t>
            </a:r>
          </a:p>
        </p:txBody>
      </p:sp>
    </p:spTree>
    <p:extLst>
      <p:ext uri="{BB962C8B-B14F-4D97-AF65-F5344CB8AC3E}">
        <p14:creationId xmlns:p14="http://schemas.microsoft.com/office/powerpoint/2010/main" val="422329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2796875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超声波避障代码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C4CA3A-A7BC-483F-BA50-8D0441E1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39" y="1517144"/>
            <a:ext cx="10162903" cy="507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4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628E00E-DC85-4AD3-95C2-6C352304F6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34FFD6D-12A1-471E-A9C8-8062F16A0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1EAAC8C5-367D-48AA-BD17-2D9A877E37F2}"/>
              </a:ext>
            </a:extLst>
          </p:cNvPr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Snip Single Corner Rectangle 1">
            <a:extLst>
              <a:ext uri="{FF2B5EF4-FFF2-40B4-BE49-F238E27FC236}">
                <a16:creationId xmlns:a16="http://schemas.microsoft.com/office/drawing/2014/main" id="{7CB3152E-AAC8-4530-8360-47F76BF4E72C}"/>
              </a:ext>
            </a:extLst>
          </p:cNvPr>
          <p:cNvSpPr/>
          <p:nvPr/>
        </p:nvSpPr>
        <p:spPr>
          <a:xfrm>
            <a:off x="573341" y="432023"/>
            <a:ext cx="3040716" cy="815033"/>
          </a:xfrm>
          <a:prstGeom prst="snip1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bg1"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bg1">
                  <a:shade val="30000"/>
                  <a:satMod val="11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超声波避障代码</a:t>
            </a: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en-US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D4445E-FC31-4346-AC29-F8329D1F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68" y="1915308"/>
            <a:ext cx="11707064" cy="42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226</Words>
  <Application>Microsoft Office PowerPoint</Application>
  <PresentationFormat>宽屏</PresentationFormat>
  <Paragraphs>69</Paragraphs>
  <Slides>27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Helvetica Neue</vt:lpstr>
      <vt:lpstr>var(--monospace)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 琛</dc:creator>
  <cp:lastModifiedBy>Young Jiang</cp:lastModifiedBy>
  <cp:revision>225</cp:revision>
  <dcterms:created xsi:type="dcterms:W3CDTF">2018-11-29T05:09:41Z</dcterms:created>
  <dcterms:modified xsi:type="dcterms:W3CDTF">2018-11-30T01:36:43Z</dcterms:modified>
</cp:coreProperties>
</file>